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8" r:id="rId2"/>
    <p:sldId id="261" r:id="rId3"/>
    <p:sldId id="337" r:id="rId4"/>
    <p:sldId id="402" r:id="rId5"/>
    <p:sldId id="420" r:id="rId6"/>
    <p:sldId id="384" r:id="rId7"/>
    <p:sldId id="419" r:id="rId8"/>
    <p:sldId id="406" r:id="rId9"/>
    <p:sldId id="416" r:id="rId10"/>
    <p:sldId id="405" r:id="rId11"/>
    <p:sldId id="422" r:id="rId12"/>
    <p:sldId id="421" r:id="rId13"/>
    <p:sldId id="418" r:id="rId14"/>
    <p:sldId id="412" r:id="rId15"/>
    <p:sldId id="417" r:id="rId16"/>
    <p:sldId id="404" r:id="rId17"/>
    <p:sldId id="411" r:id="rId18"/>
    <p:sldId id="338" r:id="rId19"/>
    <p:sldId id="336" r:id="rId20"/>
    <p:sldId id="327" r:id="rId21"/>
    <p:sldId id="342" r:id="rId22"/>
    <p:sldId id="401" r:id="rId23"/>
    <p:sldId id="331" r:id="rId24"/>
    <p:sldId id="389" r:id="rId25"/>
    <p:sldId id="400" r:id="rId26"/>
    <p:sldId id="266" r:id="rId27"/>
    <p:sldId id="293" r:id="rId2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  <a:srgbClr val="A5A5A5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87"/>
    <p:restoredTop sz="91492"/>
  </p:normalViewPr>
  <p:slideViewPr>
    <p:cSldViewPr snapToGrid="0">
      <p:cViewPr varScale="1">
        <p:scale>
          <a:sx n="90" d="100"/>
          <a:sy n="90" d="100"/>
        </p:scale>
        <p:origin x="216" y="704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8/28/25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04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20.png"/><Relationship Id="rId4" Type="http://schemas.openxmlformats.org/officeDocument/2006/relationships/image" Target="../media/image160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264" y="1648785"/>
            <a:ext cx="513835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4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4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4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4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Charm </a:t>
            </a:r>
            <a:r>
              <a:rPr lang="de-DE" sz="4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4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4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4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4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Muons</a:t>
            </a:r>
            <a:endParaRPr lang="de-DE" sz="40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8604" y="5667662"/>
            <a:ext cx="6530740" cy="1076408"/>
          </a:xfrm>
        </p:spPr>
        <p:txBody>
          <a:bodyPr anchor="t">
            <a:normAutofit fontScale="77500" lnSpcReduction="20000"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Pascal Gutjahr </a:t>
            </a: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3, 2025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595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prediction</a:t>
            </a:r>
          </a:p>
        </p:txBody>
      </p:sp>
      <p:pic>
        <p:nvPicPr>
          <p:cNvPr id="12" name="Picture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0A4B055B-2695-032B-D05D-48CB0DF1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990" y="498867"/>
            <a:ext cx="8191500" cy="59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679A-84E9-BBF2-8A4B-CDEB7E12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4D680-9023-7F19-300B-C837B6202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what is charming?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FE69B-F396-896D-5EFA-1D19FC504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67EE5-4B61-D246-23A9-B21607C6A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88F86-708D-7709-1461-8CA325FA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5A2A19D-C529-7AFC-9422-DEC9264D5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00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ED9A4E-D257-D017-6A19-260E54461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855" y="894556"/>
            <a:ext cx="529848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27070-0478-7B4D-EFBF-091048DA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C0722-8DF8-395E-099B-0D729114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E8CC5D22-2762-00A2-3C7B-E821DC294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of a solar energy&#10;&#10;AI-generated content may be incorrect.">
            <a:extLst>
              <a:ext uri="{FF2B5EF4-FFF2-40B4-BE49-F238E27FC236}">
                <a16:creationId xmlns:a16="http://schemas.microsoft.com/office/drawing/2014/main" id="{7B562332-8677-FCEB-1255-B53E44445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344" y="2350666"/>
            <a:ext cx="6837656" cy="316117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0E60EE4-11B6-DF9E-2F26-5E30BE5ED652}"/>
              </a:ext>
            </a:extLst>
          </p:cNvPr>
          <p:cNvSpPr/>
          <p:nvPr/>
        </p:nvSpPr>
        <p:spPr>
          <a:xfrm>
            <a:off x="1338146" y="1862254"/>
            <a:ext cx="1025913" cy="1037063"/>
          </a:xfrm>
          <a:prstGeom prst="roundRect">
            <a:avLst/>
          </a:prstGeom>
          <a:noFill/>
          <a:ln w="762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4FFD8A-1EDD-7A99-E568-5189DB21EB65}"/>
              </a:ext>
            </a:extLst>
          </p:cNvPr>
          <p:cNvSpPr/>
          <p:nvPr/>
        </p:nvSpPr>
        <p:spPr>
          <a:xfrm>
            <a:off x="1315844" y="1862254"/>
            <a:ext cx="1025913" cy="1037063"/>
          </a:xfrm>
          <a:prstGeom prst="roundRect">
            <a:avLst/>
          </a:prstGeom>
          <a:noFill/>
          <a:ln w="76200">
            <a:solidFill>
              <a:srgbClr val="74B9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74CD429-8023-049B-018E-8B215E36475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341757" y="2380786"/>
            <a:ext cx="7640443" cy="1363039"/>
          </a:xfrm>
          <a:prstGeom prst="curvedConnector3">
            <a:avLst/>
          </a:prstGeom>
          <a:ln w="571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2E2023-DC26-9697-79FA-AD2DC0FD2BD2}"/>
              </a:ext>
            </a:extLst>
          </p:cNvPr>
          <p:cNvSpPr txBox="1"/>
          <p:nvPr/>
        </p:nvSpPr>
        <p:spPr>
          <a:xfrm>
            <a:off x="7465619" y="2223206"/>
            <a:ext cx="338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Atmospheric muon flux prediction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17245D-876F-CBAE-FFD4-1FDEBC6575E2}"/>
              </a:ext>
            </a:extLst>
          </p:cNvPr>
          <p:cNvSpPr txBox="1"/>
          <p:nvPr/>
        </p:nvSpPr>
        <p:spPr>
          <a:xfrm>
            <a:off x="6385439" y="5749430"/>
            <a:ext cx="446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942"/>
                </a:solidFill>
              </a:rPr>
              <a:t>Unfold the “charm” of atmospheric muons</a:t>
            </a:r>
          </a:p>
        </p:txBody>
      </p:sp>
    </p:spTree>
    <p:extLst>
      <p:ext uri="{BB962C8B-B14F-4D97-AF65-F5344CB8AC3E}">
        <p14:creationId xmlns:p14="http://schemas.microsoft.com/office/powerpoint/2010/main" val="352934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pPr lvl="1"/>
            <a:endParaRPr lang="en-US" dirty="0"/>
          </a:p>
          <a:p>
            <a:r>
              <a:rPr lang="en-US" dirty="0"/>
              <a:t>Muon flux at surface unfolded using 2487 h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agrees with prediction </a:t>
            </a:r>
            <a:r>
              <a:rPr lang="en-US" dirty="0">
                <a:sym typeface="Wingdings" pitchFamily="2" charset="2"/>
              </a:rPr>
              <a:t> already sensitive to charm (prompt)</a:t>
            </a:r>
          </a:p>
          <a:p>
            <a:pPr lvl="1"/>
            <a:endParaRPr lang="en-US" dirty="0"/>
          </a:p>
          <a:p>
            <a:r>
              <a:rPr lang="en-US" dirty="0"/>
              <a:t>Finalize analysis </a:t>
            </a:r>
            <a:r>
              <a:rPr lang="en-US" dirty="0">
                <a:sym typeface="Wingdings" pitchFamily="2" charset="2"/>
              </a:rPr>
              <a:t> unfold with more data</a:t>
            </a:r>
          </a:p>
          <a:p>
            <a:pPr lvl="1"/>
            <a:r>
              <a:rPr lang="en-US" dirty="0">
                <a:sym typeface="Wingdings" pitchFamily="2" charset="2"/>
              </a:rPr>
              <a:t>Extend energy range up to ~10 </a:t>
            </a:r>
            <a:r>
              <a:rPr lang="en-US" dirty="0" err="1">
                <a:sym typeface="Wingdings" pitchFamily="2" charset="2"/>
              </a:rPr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F9433ECC-73DA-A73D-6B72-EE308089D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79" y="536954"/>
            <a:ext cx="3952313" cy="2892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19F9D-5DD7-885C-6211-F31FD9B3E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879" y="3512998"/>
            <a:ext cx="3958486" cy="2892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7769A4-C5C1-9A3B-E198-298203223F74}"/>
              </a:ext>
            </a:extLst>
          </p:cNvPr>
          <p:cNvSpPr txBox="1"/>
          <p:nvPr/>
        </p:nvSpPr>
        <p:spPr>
          <a:xfrm>
            <a:off x="10641875" y="3943675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942"/>
                </a:solidFill>
              </a:rPr>
              <a:t>Prediction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A7847-822E-263E-62BF-B478B440A7BA}"/>
              </a:ext>
            </a:extLst>
          </p:cNvPr>
          <p:cNvSpPr txBox="1"/>
          <p:nvPr/>
        </p:nvSpPr>
        <p:spPr>
          <a:xfrm>
            <a:off x="9942691" y="896324"/>
            <a:ext cx="188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4B942"/>
                </a:solidFill>
              </a:rPr>
              <a:t>Already measured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97299-657C-BF24-E7C2-2C3B71125E62}"/>
              </a:ext>
            </a:extLst>
          </p:cNvPr>
          <p:cNvSpPr txBox="1"/>
          <p:nvPr/>
        </p:nvSpPr>
        <p:spPr>
          <a:xfrm>
            <a:off x="9942691" y="5018567"/>
            <a:ext cx="100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74B842"/>
                </a:solidFill>
              </a:rPr>
              <a:t>R</a:t>
            </a:r>
            <a:r>
              <a:rPr lang="en-DE" sz="1200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479F8B-4ADF-7FEB-7546-FB1455565FB7}"/>
              </a:ext>
            </a:extLst>
          </p:cNvPr>
          <p:cNvSpPr txBox="1"/>
          <p:nvPr/>
        </p:nvSpPr>
        <p:spPr>
          <a:xfrm>
            <a:off x="8670275" y="6424759"/>
            <a:ext cx="1036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BDC63-E63E-A802-371B-FF3FE845753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0444431" y="5295566"/>
            <a:ext cx="744517" cy="358102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3E72681-A1A6-2E6F-9537-366B06BE778F}"/>
              </a:ext>
            </a:extLst>
          </p:cNvPr>
          <p:cNvCxnSpPr>
            <a:cxnSpLocks/>
          </p:cNvCxnSpPr>
          <p:nvPr/>
        </p:nvCxnSpPr>
        <p:spPr>
          <a:xfrm flipV="1">
            <a:off x="9188302" y="5933593"/>
            <a:ext cx="1587795" cy="520369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73C57E5-6898-263E-45AE-C3FA1F65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5AF8D3-3B99-0E53-40F8-266DBF3C90C2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0C9848-9977-1F46-3591-8F692347000C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DEB72A44-B4E5-2238-7AB4-129C782D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26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27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4ECA57-4DDC-B88D-273B-3EDA671493B3}"/>
              </a:ext>
            </a:extLst>
          </p:cNvPr>
          <p:cNvGrpSpPr/>
          <p:nvPr/>
        </p:nvGrpSpPr>
        <p:grpSpPr>
          <a:xfrm>
            <a:off x="8457421" y="4050411"/>
            <a:ext cx="2962684" cy="1788364"/>
            <a:chOff x="8457421" y="4050411"/>
            <a:chExt cx="2962684" cy="1788364"/>
          </a:xfrm>
        </p:grpSpPr>
        <p:sp>
          <p:nvSpPr>
            <p:cNvPr id="25" name="Rechteck 3">
              <a:extLst>
                <a:ext uri="{FF2B5EF4-FFF2-40B4-BE49-F238E27FC236}">
                  <a16:creationId xmlns:a16="http://schemas.microsoft.com/office/drawing/2014/main" id="{0F07245A-FEF0-9884-4E1F-B92748AFDE73}"/>
                </a:ext>
              </a:extLst>
            </p:cNvPr>
            <p:cNvSpPr/>
            <p:nvPr/>
          </p:nvSpPr>
          <p:spPr>
            <a:xfrm>
              <a:off x="8457421" y="4050411"/>
              <a:ext cx="400502" cy="451412"/>
            </a:xfrm>
            <a:prstGeom prst="rect">
              <a:avLst/>
            </a:prstGeom>
            <a:noFill/>
            <a:ln w="25400">
              <a:solidFill>
                <a:srgbClr val="84B8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Gerader Verbinder 5">
              <a:extLst>
                <a:ext uri="{FF2B5EF4-FFF2-40B4-BE49-F238E27FC236}">
                  <a16:creationId xmlns:a16="http://schemas.microsoft.com/office/drawing/2014/main" id="{334E943D-B03D-F208-E752-1890DEA11F77}"/>
                </a:ext>
              </a:extLst>
            </p:cNvPr>
            <p:cNvCxnSpPr>
              <a:cxnSpLocks/>
            </p:cNvCxnSpPr>
            <p:nvPr/>
          </p:nvCxnSpPr>
          <p:spPr>
            <a:xfrm>
              <a:off x="8844442" y="4050411"/>
              <a:ext cx="928885" cy="34974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9">
              <a:extLst>
                <a:ext uri="{FF2B5EF4-FFF2-40B4-BE49-F238E27FC236}">
                  <a16:creationId xmlns:a16="http://schemas.microsoft.com/office/drawing/2014/main" id="{821FE4F6-64E7-1F0E-C56A-344470E4CCFE}"/>
                </a:ext>
              </a:extLst>
            </p:cNvPr>
            <p:cNvCxnSpPr>
              <a:cxnSpLocks/>
            </p:cNvCxnSpPr>
            <p:nvPr/>
          </p:nvCxnSpPr>
          <p:spPr>
            <a:xfrm>
              <a:off x="8857923" y="4501823"/>
              <a:ext cx="888441" cy="130617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uppieren 12">
              <a:extLst>
                <a:ext uri="{FF2B5EF4-FFF2-40B4-BE49-F238E27FC236}">
                  <a16:creationId xmlns:a16="http://schemas.microsoft.com/office/drawing/2014/main" id="{2D173F93-4AC8-B726-2919-FC27C117C3FA}"/>
                </a:ext>
              </a:extLst>
            </p:cNvPr>
            <p:cNvGrpSpPr/>
            <p:nvPr/>
          </p:nvGrpSpPr>
          <p:grpSpPr>
            <a:xfrm>
              <a:off x="9712807" y="4400160"/>
              <a:ext cx="1707298" cy="1438615"/>
              <a:chOff x="7366791" y="3831595"/>
              <a:chExt cx="1707296" cy="1438615"/>
            </a:xfrm>
          </p:grpSpPr>
          <p:pic>
            <p:nvPicPr>
              <p:cNvPr id="29" name="Grafik 7" descr="Ein Bild, das Natur, draußen, Nachthimmel enthält.&#10;&#10;Automatisch generierte Beschreibung">
                <a:extLst>
                  <a:ext uri="{FF2B5EF4-FFF2-40B4-BE49-F238E27FC236}">
                    <a16:creationId xmlns:a16="http://schemas.microsoft.com/office/drawing/2014/main" id="{9D5D0D77-B7CF-2873-BA21-D56CE5BE31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3459" r="749"/>
              <a:stretch/>
            </p:blipFill>
            <p:spPr>
              <a:xfrm>
                <a:off x="7427310" y="3831595"/>
                <a:ext cx="1646777" cy="1407842"/>
              </a:xfrm>
              <a:prstGeom prst="rect">
                <a:avLst/>
              </a:prstGeom>
              <a:ln w="22225">
                <a:solidFill>
                  <a:schemeClr val="accent1"/>
                </a:solidFill>
              </a:ln>
            </p:spPr>
          </p:pic>
          <p:sp>
            <p:nvSpPr>
              <p:cNvPr id="30" name="Textfeld 11">
                <a:extLst>
                  <a:ext uri="{FF2B5EF4-FFF2-40B4-BE49-F238E27FC236}">
                    <a16:creationId xmlns:a16="http://schemas.microsoft.com/office/drawing/2014/main" id="{A3F51B60-CF9E-17EA-BEB3-2436A7703191}"/>
                  </a:ext>
                </a:extLst>
              </p:cNvPr>
              <p:cNvSpPr txBox="1"/>
              <p:nvPr/>
            </p:nvSpPr>
            <p:spPr>
              <a:xfrm>
                <a:off x="7366791" y="5085544"/>
                <a:ext cx="1143322" cy="184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600" dirty="0">
                    <a:solidFill>
                      <a:schemeClr val="bg2">
                        <a:lumMod val="50000"/>
                      </a:schemeClr>
                    </a:solidFill>
                    <a:latin typeface="Akkurat Office" panose="02000503030000020004" pitchFamily="50" charset="0"/>
                  </a:rPr>
                  <a:t>Credit: </a:t>
                </a:r>
                <a:r>
                  <a:rPr lang="en-US" sz="600" dirty="0" err="1">
                    <a:solidFill>
                      <a:schemeClr val="bg2">
                        <a:lumMod val="50000"/>
                      </a:schemeClr>
                    </a:solidFill>
                    <a:latin typeface="Akkurat Office" panose="02000503030000020004" pitchFamily="50" charset="0"/>
                  </a:rPr>
                  <a:t>IceCube</a:t>
                </a:r>
                <a:r>
                  <a:rPr lang="en-US" sz="600" dirty="0">
                    <a:solidFill>
                      <a:schemeClr val="bg2">
                        <a:lumMod val="50000"/>
                      </a:schemeClr>
                    </a:solidFill>
                    <a:latin typeface="Akkurat Office" panose="02000503030000020004" pitchFamily="50" charset="0"/>
                  </a:rPr>
                  <a:t> / NSF</a:t>
                </a: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495D162-349C-F9B8-B216-D34554AF24E5}"/>
                </a:ext>
              </a:extLst>
            </p:cNvPr>
            <p:cNvSpPr/>
            <p:nvPr/>
          </p:nvSpPr>
          <p:spPr>
            <a:xfrm>
              <a:off x="9746365" y="4400160"/>
              <a:ext cx="1673740" cy="1407842"/>
            </a:xfrm>
            <a:prstGeom prst="rect">
              <a:avLst/>
            </a:prstGeom>
            <a:noFill/>
            <a:ln w="3492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8206E44-C7AF-1B62-981E-E00F04C908ED}"/>
              </a:ext>
            </a:extLst>
          </p:cNvPr>
          <p:cNvSpPr/>
          <p:nvPr/>
        </p:nvSpPr>
        <p:spPr>
          <a:xfrm>
            <a:off x="7829550" y="4225285"/>
            <a:ext cx="715213" cy="598175"/>
          </a:xfrm>
          <a:prstGeom prst="rect">
            <a:avLst/>
          </a:prstGeom>
          <a:noFill/>
          <a:ln w="28575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E4F6B8-81D1-E2FF-D1AA-AD4879D677B2}"/>
              </a:ext>
            </a:extLst>
          </p:cNvPr>
          <p:cNvGrpSpPr/>
          <p:nvPr/>
        </p:nvGrpSpPr>
        <p:grpSpPr>
          <a:xfrm>
            <a:off x="38789" y="541819"/>
            <a:ext cx="8505974" cy="6195060"/>
            <a:chOff x="38789" y="541819"/>
            <a:chExt cx="8505974" cy="61950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22FDD4A-A97D-E03C-B82E-F6F79B571C9A}"/>
                </a:ext>
              </a:extLst>
            </p:cNvPr>
            <p:cNvGrpSpPr/>
            <p:nvPr/>
          </p:nvGrpSpPr>
          <p:grpSpPr>
            <a:xfrm>
              <a:off x="38789" y="541819"/>
              <a:ext cx="8505974" cy="6195060"/>
              <a:chOff x="0" y="800101"/>
              <a:chExt cx="8505974" cy="619506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E7F397D-9A92-5D2E-00A0-5993D1D3C2F8}"/>
                  </a:ext>
                </a:extLst>
              </p:cNvPr>
              <p:cNvSpPr/>
              <p:nvPr/>
            </p:nvSpPr>
            <p:spPr>
              <a:xfrm>
                <a:off x="0" y="800101"/>
                <a:ext cx="6012180" cy="6195060"/>
              </a:xfrm>
              <a:prstGeom prst="round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83C2BEB6-4501-944C-BEA9-41AE81D7F0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" t="5208" r="-55697" b="22343"/>
              <a:stretch>
                <a:fillRect/>
              </a:stretch>
            </p:blipFill>
            <p:spPr>
              <a:xfrm>
                <a:off x="372875" y="1119987"/>
                <a:ext cx="8133099" cy="5555288"/>
              </a:xfrm>
              <a:custGeom>
                <a:avLst/>
                <a:gdLst/>
                <a:ahLst/>
                <a:cxnLst/>
                <a:rect l="l" t="t" r="r" b="b"/>
                <a:pathLst>
                  <a:path w="7028495" h="6858000">
                    <a:moveTo>
                      <a:pt x="0" y="0"/>
                    </a:moveTo>
                    <a:lnTo>
                      <a:pt x="6915668" y="0"/>
                    </a:lnTo>
                    <a:lnTo>
                      <a:pt x="6952411" y="219663"/>
                    </a:lnTo>
                    <a:cubicBezTo>
                      <a:pt x="7002551" y="569921"/>
                      <a:pt x="7028495" y="927986"/>
                      <a:pt x="7028495" y="1292112"/>
                    </a:cubicBezTo>
                    <a:cubicBezTo>
                      <a:pt x="7028495" y="3343346"/>
                      <a:pt x="6205186" y="5202289"/>
                      <a:pt x="4870994" y="6556512"/>
                    </a:cubicBezTo>
                    <a:lnTo>
                      <a:pt x="4556185" y="6858000"/>
                    </a:lnTo>
                    <a:lnTo>
                      <a:pt x="0" y="6858000"/>
                    </a:lnTo>
                    <a:close/>
                  </a:path>
                </a:pathLst>
              </a:cu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14447-9579-7C62-B99A-DAA8BE19CFEA}"/>
                </a:ext>
              </a:extLst>
            </p:cNvPr>
            <p:cNvSpPr txBox="1"/>
            <p:nvPr/>
          </p:nvSpPr>
          <p:spPr>
            <a:xfrm>
              <a:off x="772363" y="6415745"/>
              <a:ext cx="995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Source: Nasa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BE64126-7940-1E10-F636-007B949F6C1C}"/>
              </a:ext>
            </a:extLst>
          </p:cNvPr>
          <p:cNvSpPr txBox="1"/>
          <p:nvPr/>
        </p:nvSpPr>
        <p:spPr>
          <a:xfrm>
            <a:off x="1767507" y="2994312"/>
            <a:ext cx="9215793" cy="707886"/>
          </a:xfrm>
          <a:prstGeom prst="rect">
            <a:avLst/>
          </a:prstGeom>
          <a:solidFill>
            <a:srgbClr val="74B942"/>
          </a:solidFill>
          <a:effectLst>
            <a:outerShdw blurRad="419023" dist="361067" dir="4140000" sx="109000" sy="109000" algn="t" rotWithShape="0">
              <a:srgbClr val="74B942">
                <a:alpha val="40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dirty="0"/>
              <a:t>Question: How many muons are produced?</a:t>
            </a:r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DF41C680-9F64-CD26-99F3-3289F5E9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488" y="3173814"/>
            <a:ext cx="2937234" cy="311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Technical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Unfolding and Machine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 descr="A graph of different types of energy&#10;&#10;AI-generated content may be incorrect.">
            <a:extLst>
              <a:ext uri="{FF2B5EF4-FFF2-40B4-BE49-F238E27FC236}">
                <a16:creationId xmlns:a16="http://schemas.microsoft.com/office/drawing/2014/main" id="{6E674E1F-659A-111C-8BB0-57E7AA3E1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853" y="1801993"/>
            <a:ext cx="5934291" cy="434232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17649</TotalTime>
  <Words>1591</Words>
  <Application>Microsoft Macintosh PowerPoint</Application>
  <PresentationFormat>Widescreen</PresentationFormat>
  <Paragraphs>322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Charm of Atmospheric Muons</vt:lpstr>
      <vt:lpstr>PowerPoint Presentation</vt:lpstr>
      <vt:lpstr>Astroparticle physics</vt:lpstr>
      <vt:lpstr>PowerPoint Presentation</vt:lpstr>
      <vt:lpstr>Technical Basics</vt:lpstr>
      <vt:lpstr>Unfolding in a nutshell </vt:lpstr>
      <vt:lpstr>Machine Learning Reconstructions</vt:lpstr>
      <vt:lpstr>Reconstruction and Data—MC: Leading Muons</vt:lpstr>
      <vt:lpstr>Muon Flux Unfolding</vt:lpstr>
      <vt:lpstr>Muon Flux Unfolding</vt:lpstr>
      <vt:lpstr>But what is charming?</vt:lpstr>
      <vt:lpstr>PowerPoint Presentation</vt:lpstr>
      <vt:lpstr>Conclusion &amp; Outlook</vt:lpstr>
      <vt:lpstr>Introduction</vt:lpstr>
      <vt:lpstr>Stopping and Leading Muons</vt:lpstr>
      <vt:lpstr>Reconstructions: Stopping Muons</vt:lpstr>
      <vt:lpstr>Correlation and Robustness Test: Leading Muons</vt:lpstr>
      <vt:lpstr>Cosmic ray flux</vt:lpstr>
      <vt:lpstr>Air shower – 10 TeV</vt:lpstr>
      <vt:lpstr>Prompt atmospheric muons and neutrinos</vt:lpstr>
      <vt:lpstr>Muon puzzle and model uncertainties</vt:lpstr>
      <vt:lpstr>Convolutional Neural Network (CNN)</vt:lpstr>
      <vt:lpstr>Input data per DOM</vt:lpstr>
      <vt:lpstr>Reconstructed properties</vt:lpstr>
      <vt:lpstr>Level5: quality cuts</vt:lpstr>
      <vt:lpstr>The Muon Puzzle</vt:lpstr>
      <vt:lpstr>Possible Solutions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420</cp:revision>
  <cp:lastPrinted>2025-08-29T10:28:54Z</cp:lastPrinted>
  <dcterms:created xsi:type="dcterms:W3CDTF">2023-09-19T10:10:31Z</dcterms:created>
  <dcterms:modified xsi:type="dcterms:W3CDTF">2025-08-29T10:28:56Z</dcterms:modified>
</cp:coreProperties>
</file>